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A8131-1F39-4086-9F3E-D7CFC221BF97}" type="datetimeFigureOut">
              <a:rPr lang="en-US" smtClean="0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01988-1DDB-41C1-BBE5-A3BF406F55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dirty="0" smtClean="0"/>
              <a:t>Notes on Plurals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InetTemp\Content.IE5\THFHTV0N\classroom_2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743200"/>
            <a:ext cx="3714750" cy="3524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making a word plural…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You have to do two things.</a:t>
            </a:r>
          </a:p>
          <a:p>
            <a:r>
              <a:rPr lang="en-US" dirty="0" smtClean="0"/>
              <a:t>1. Change the definite or indefinite article.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3505200"/>
          <a:ext cx="6172200" cy="2590800"/>
        </p:xfrm>
        <a:graphic>
          <a:graphicData uri="http://schemas.openxmlformats.org/drawingml/2006/table">
            <a:tbl>
              <a:tblPr firstRow="1" bandRow="1"/>
              <a:tblGrid>
                <a:gridCol w="3086100"/>
                <a:gridCol w="3086100"/>
              </a:tblGrid>
              <a:tr h="5029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Singular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Plural</a:t>
                      </a:r>
                      <a:endParaRPr lang="en-US" sz="2800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El– the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Los-- the</a:t>
                      </a:r>
                      <a:endParaRPr lang="en-US" sz="2800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La– the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Las– the</a:t>
                      </a:r>
                      <a:endParaRPr lang="en-US" sz="2800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Un– a/an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Unos</a:t>
                      </a:r>
                      <a:r>
                        <a:rPr lang="en-US" sz="2800" dirty="0" smtClean="0"/>
                        <a:t>– some</a:t>
                      </a:r>
                      <a:endParaRPr lang="en-US" sz="2800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Una</a:t>
                      </a:r>
                      <a:r>
                        <a:rPr lang="en-US" sz="2800" dirty="0" smtClean="0"/>
                        <a:t>– a/an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Unas</a:t>
                      </a:r>
                      <a:r>
                        <a:rPr lang="en-US" sz="2800" dirty="0" smtClean="0"/>
                        <a:t> -- some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InetTemp\Content.IE5\QI15S0U7\classroomCartoo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1093089"/>
            <a:ext cx="2438400" cy="1926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making a word plural…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Add “s” or “</a:t>
            </a:r>
            <a:r>
              <a:rPr lang="en-US" dirty="0" err="1" smtClean="0"/>
              <a:t>es</a:t>
            </a:r>
            <a:r>
              <a:rPr lang="en-US" dirty="0" smtClean="0"/>
              <a:t>” </a:t>
            </a:r>
            <a:r>
              <a:rPr lang="en-US" noProof="1" smtClean="0"/>
              <a:t>to the end of the noun.</a:t>
            </a:r>
          </a:p>
          <a:p>
            <a:r>
              <a:rPr lang="en-US" noProof="1" smtClean="0"/>
              <a:t>EX</a:t>
            </a:r>
            <a:r>
              <a:rPr lang="en-US" noProof="1" smtClean="0"/>
              <a:t>: La </a:t>
            </a:r>
            <a:r>
              <a:rPr lang="en-US" noProof="1" smtClean="0"/>
              <a:t>silla</a:t>
            </a:r>
            <a:r>
              <a:rPr lang="en-US" noProof="1" smtClean="0">
                <a:sym typeface="Wingdings" pitchFamily="2" charset="2"/>
              </a:rPr>
              <a:t> las </a:t>
            </a:r>
            <a:r>
              <a:rPr lang="en-US" noProof="1" smtClean="0">
                <a:sym typeface="Wingdings" pitchFamily="2" charset="2"/>
              </a:rPr>
              <a:t>sillas</a:t>
            </a:r>
            <a:endParaRPr lang="en-US" noProof="1" smtClean="0">
              <a:sym typeface="Wingdings" pitchFamily="2" charset="2"/>
            </a:endParaRPr>
          </a:p>
          <a:p>
            <a:pPr lvl="1">
              <a:buNone/>
            </a:pPr>
            <a:r>
              <a:rPr lang="en-US" noProof="1" smtClean="0">
                <a:sym typeface="Wingdings" pitchFamily="2" charset="2"/>
              </a:rPr>
              <a:t>       el </a:t>
            </a:r>
            <a:r>
              <a:rPr lang="en-US" noProof="1" smtClean="0">
                <a:sym typeface="Wingdings" pitchFamily="2" charset="2"/>
              </a:rPr>
              <a:t>reloj</a:t>
            </a:r>
            <a:r>
              <a:rPr lang="en-US" noProof="1" smtClean="0">
                <a:sym typeface="Wingdings" pitchFamily="2" charset="2"/>
              </a:rPr>
              <a:t> los </a:t>
            </a:r>
            <a:r>
              <a:rPr lang="en-US" noProof="1" smtClean="0">
                <a:sym typeface="Wingdings" pitchFamily="2" charset="2"/>
              </a:rPr>
              <a:t>relojes</a:t>
            </a:r>
            <a:endParaRPr lang="en-US" noProof="1" smtClean="0">
              <a:sym typeface="Wingdings" pitchFamily="2" charset="2"/>
            </a:endParaRPr>
          </a:p>
          <a:p>
            <a:pPr lvl="1">
              <a:buNone/>
            </a:pPr>
            <a:r>
              <a:rPr lang="en-US" noProof="1" smtClean="0">
                <a:sym typeface="Wingdings" pitchFamily="2" charset="2"/>
              </a:rPr>
              <a:t>	</a:t>
            </a:r>
            <a:r>
              <a:rPr lang="en-US" noProof="1" smtClean="0">
                <a:sym typeface="Wingdings" pitchFamily="2" charset="2"/>
              </a:rPr>
              <a:t>    una </a:t>
            </a:r>
            <a:r>
              <a:rPr lang="en-US" noProof="1" smtClean="0">
                <a:sym typeface="Wingdings" pitchFamily="2" charset="2"/>
              </a:rPr>
              <a:t>mochila</a:t>
            </a:r>
            <a:r>
              <a:rPr lang="en-US" noProof="1" smtClean="0">
                <a:sym typeface="Wingdings" pitchFamily="2" charset="2"/>
              </a:rPr>
              <a:t> unas </a:t>
            </a:r>
            <a:r>
              <a:rPr lang="en-US" noProof="1" smtClean="0">
                <a:sym typeface="Wingdings" pitchFamily="2" charset="2"/>
              </a:rPr>
              <a:t>mochilas</a:t>
            </a:r>
            <a:endParaRPr lang="en-US" noProof="1" smtClean="0">
              <a:sym typeface="Wingdings" pitchFamily="2" charset="2"/>
            </a:endParaRPr>
          </a:p>
          <a:p>
            <a:pPr lvl="1">
              <a:buNone/>
            </a:pPr>
            <a:r>
              <a:rPr lang="en-US" noProof="1" smtClean="0">
                <a:sym typeface="Wingdings" pitchFamily="2" charset="2"/>
              </a:rPr>
              <a:t>        un </a:t>
            </a:r>
            <a:r>
              <a:rPr lang="en-US" noProof="1" smtClean="0">
                <a:sym typeface="Wingdings" pitchFamily="2" charset="2"/>
              </a:rPr>
              <a:t>disquete</a:t>
            </a:r>
            <a:r>
              <a:rPr lang="en-US" noProof="1" smtClean="0">
                <a:sym typeface="Wingdings" pitchFamily="2" charset="2"/>
              </a:rPr>
              <a:t> unos </a:t>
            </a:r>
            <a:r>
              <a:rPr lang="en-US" noProof="1" smtClean="0">
                <a:sym typeface="Wingdings" pitchFamily="2" charset="2"/>
              </a:rPr>
              <a:t>disquetes</a:t>
            </a:r>
            <a:endParaRPr lang="en-US" noProof="1"/>
          </a:p>
        </p:txBody>
      </p:sp>
      <p:pic>
        <p:nvPicPr>
          <p:cNvPr id="3074" name="Picture 2" descr="C:\InetTemp\Content.IE5\QI15S0U7\kids_classroom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4229100"/>
            <a:ext cx="3429000" cy="2628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Practica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/>
              <a:tblGrid>
                <a:gridCol w="4114800"/>
                <a:gridCol w="4114800"/>
              </a:tblGrid>
              <a:tr h="5715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Singular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Plural</a:t>
                      </a:r>
                      <a:endParaRPr lang="en-US" sz="280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 </a:t>
                      </a:r>
                      <a:r>
                        <a:rPr lang="en-US" sz="2800" dirty="0" err="1" smtClean="0"/>
                        <a:t>mochila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Una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clase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 </a:t>
                      </a:r>
                      <a:r>
                        <a:rPr lang="en-US" sz="2800" dirty="0" err="1" smtClean="0"/>
                        <a:t>bandera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El </a:t>
                      </a:r>
                      <a:r>
                        <a:rPr lang="en-US" sz="2800" dirty="0" err="1" smtClean="0"/>
                        <a:t>profesor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Un </a:t>
                      </a:r>
                      <a:r>
                        <a:rPr lang="en-US" sz="2800" dirty="0" err="1" smtClean="0"/>
                        <a:t>escritorio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El </a:t>
                      </a:r>
                      <a:r>
                        <a:rPr lang="en-US" sz="2800" dirty="0" err="1" smtClean="0"/>
                        <a:t>reloj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Una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papelera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107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Notes on Plurals</vt:lpstr>
      <vt:lpstr>When making a word plural…</vt:lpstr>
      <vt:lpstr>When making a word plural… (2)</vt:lpstr>
      <vt:lpstr>Practica</vt:lpstr>
    </vt:vector>
  </TitlesOfParts>
  <Company>Peekskill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Plurals</dc:title>
  <dc:creator>template</dc:creator>
  <cp:lastModifiedBy>template</cp:lastModifiedBy>
  <cp:revision>1</cp:revision>
  <dcterms:created xsi:type="dcterms:W3CDTF">2015-03-16T16:02:24Z</dcterms:created>
  <dcterms:modified xsi:type="dcterms:W3CDTF">2015-03-16T16:12:10Z</dcterms:modified>
</cp:coreProperties>
</file>